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5" r:id="rId2"/>
  </p:sldMasterIdLst>
  <p:sldIdLst>
    <p:sldId id="256" r:id="rId3"/>
    <p:sldId id="257" r:id="rId4"/>
    <p:sldId id="266" r:id="rId5"/>
    <p:sldId id="259" r:id="rId6"/>
    <p:sldId id="261" r:id="rId7"/>
    <p:sldId id="262" r:id="rId8"/>
    <p:sldId id="263" r:id="rId9"/>
    <p:sldId id="265" r:id="rId10"/>
    <p:sldId id="267" r:id="rId11"/>
    <p:sldId id="268" r:id="rId12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901200" y="2600133"/>
            <a:ext cx="6389600" cy="8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725600" y="4939533"/>
            <a:ext cx="67408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31826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19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1251333" y="1661367"/>
            <a:ext cx="9562800" cy="40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21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1pPr>
            <a:lvl2pPr marL="1219170" lvl="1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2pPr>
            <a:lvl3pPr marL="1828754" lvl="2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3pPr>
            <a:lvl4pPr marL="2438339" lvl="3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4pPr>
            <a:lvl5pPr marL="3047924" lvl="4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5pPr>
            <a:lvl6pPr marL="3657509" lvl="5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6pPr>
            <a:lvl7pPr marL="4267093" lvl="6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7pPr>
            <a:lvl8pPr marL="4876678" lvl="7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8pPr>
            <a:lvl9pPr marL="5486263" lvl="8" indent="-402157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542104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5714000" y="3777167"/>
            <a:ext cx="4876400" cy="8596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5525400" y="4733133"/>
            <a:ext cx="525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597708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2467367" y="1543900"/>
            <a:ext cx="7257200" cy="34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3309200" y="5260800"/>
            <a:ext cx="557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224107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2583117" y="3284233"/>
            <a:ext cx="3186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2583117" y="4197433"/>
            <a:ext cx="3186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6422084" y="3284233"/>
            <a:ext cx="3186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6422084" y="4197433"/>
            <a:ext cx="3186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741580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4717996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4717996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8038071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8038071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397929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397929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244026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1_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698000" y="1825333"/>
            <a:ext cx="8796000" cy="28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3309200" y="3359367"/>
            <a:ext cx="557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714655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090492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4698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7466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68987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472193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Title + Two Lis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61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422988" y="3535700"/>
            <a:ext cx="4345200" cy="23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6231803" y="3535700"/>
            <a:ext cx="4345200" cy="23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617999" y="2606833"/>
            <a:ext cx="43452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6426799" y="2606833"/>
            <a:ext cx="43452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484640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11978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11978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37203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37203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62428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62428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87653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87653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451291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Title + Six Columns 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4717996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4717997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8038071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8038069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397929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397933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4717996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4717997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8038071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8038069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397929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397933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021696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 + Four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7248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784317" y="3146433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784317" y="2284068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784317" y="5318600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784317" y="4456235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6770884" y="3146433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6770884" y="2284068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6770884" y="5318600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6770884" y="4456235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267637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156210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1251333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101166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9036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One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750400" y="3256067"/>
            <a:ext cx="66912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3862000" y="4521767"/>
            <a:ext cx="4468000" cy="15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794272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1233160" y="1013833"/>
            <a:ext cx="40916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1233167" y="2245700"/>
            <a:ext cx="4407200" cy="1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1233167" y="4760000"/>
            <a:ext cx="44072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333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333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2765550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0121928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Title + Bullet point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23731420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 + lis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189192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1108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91004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116233" y="1729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7116233" y="3458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1pPr>
            <a:lvl2pPr marL="1219170" lvl="1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2pPr>
            <a:lvl3pPr marL="1828754" lvl="2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3pPr>
            <a:lvl4pPr marL="2438339" lvl="3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4pPr>
            <a:lvl5pPr marL="3047924" lvl="4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5pPr>
            <a:lvl6pPr marL="3657509" lvl="5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6pPr>
            <a:lvl7pPr marL="4267093" lvl="6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7pPr>
            <a:lvl8pPr marL="4876678" lvl="7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8pPr>
            <a:lvl9pPr marL="5486263" lvl="8" indent="-440256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233996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1239303" y="581577"/>
            <a:ext cx="3662000" cy="54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371899" y="552068"/>
            <a:ext cx="10168735" cy="3845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429886" y="-469214"/>
            <a:ext cx="12413063" cy="4693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8031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1251333" y="2359433"/>
            <a:ext cx="3828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2133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s-ES"/>
              <a:t>Haga clic para editar el estilo de subtítulo del patrón</a:t>
            </a:r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6271167" y="1212800"/>
            <a:ext cx="4625200" cy="44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4298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1031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69929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2561000" y="2179233"/>
            <a:ext cx="7070000" cy="148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3715400" y="4125967"/>
            <a:ext cx="4761200" cy="7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1219170" lvl="1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2pPr>
            <a:lvl3pPr marL="1828754" lvl="2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3pPr>
            <a:lvl4pPr marL="2438339" lvl="3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400">
                <a:solidFill>
                  <a:schemeClr val="accent1"/>
                </a:solidFill>
              </a:defRPr>
            </a:lvl4pPr>
            <a:lvl5pPr marL="3047924" lvl="4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5pPr>
            <a:lvl6pPr marL="3657509" lvl="5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6pPr>
            <a:lvl7pPr marL="4267093" lvl="6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400">
                <a:solidFill>
                  <a:schemeClr val="accent1"/>
                </a:solidFill>
              </a:defRPr>
            </a:lvl7pPr>
            <a:lvl8pPr marL="4876678" lvl="7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8pPr>
            <a:lvl9pPr marL="5486263" lvl="8" indent="-457189" algn="ctr">
              <a:spcBef>
                <a:spcPts val="2133"/>
              </a:spcBef>
              <a:spcAft>
                <a:spcPts val="2133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78408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19380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1" r:id="rId28"/>
    <p:sldLayoutId id="2147483692" r:id="rId29"/>
    <p:sldLayoutId id="2147483693" r:id="rId30"/>
    <p:sldLayoutId id="2147483694" r:id="rId31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56" name="Google Shape;156;p3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112101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kolibrios.org/" TargetMode="Externa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.kolibrios.org/" TargetMode="Externa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901199" y="536448"/>
            <a:ext cx="6389600" cy="1289557"/>
          </a:xfrm>
        </p:spPr>
        <p:txBody>
          <a:bodyPr/>
          <a:lstStyle/>
          <a:p>
            <a:r>
              <a:rPr lang="es-AR" sz="8000" dirty="0">
                <a:solidFill>
                  <a:schemeClr val="accent4">
                    <a:lumMod val="75000"/>
                  </a:schemeClr>
                </a:solidFill>
              </a:rPr>
              <a:t>KolibriOS</a:t>
            </a:r>
          </a:p>
        </p:txBody>
      </p:sp>
      <p:pic>
        <p:nvPicPr>
          <p:cNvPr id="3" name="Picture 2" descr="https://cdn.discordapp.com/attachments/1114030904935977102/1370166656122491081/image.png?ex=6821ce63&amp;is=68207ce3&amp;hm=8b0ab327d1a72dd66610355a547d31e0f84caa5ebea105bd018d54bfa8ab9b29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289" y="1826005"/>
            <a:ext cx="4233419" cy="4233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043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39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>
          <a:xfrm>
            <a:off x="1205543" y="2406409"/>
            <a:ext cx="4195561" cy="731200"/>
          </a:xfrm>
        </p:spPr>
        <p:txBody>
          <a:bodyPr/>
          <a:lstStyle/>
          <a:p>
            <a:r>
              <a:rPr lang="es-AR" sz="4400" dirty="0">
                <a:solidFill>
                  <a:schemeClr val="accent4">
                    <a:lumMod val="75000"/>
                  </a:schemeClr>
                </a:solidFill>
              </a:rPr>
              <a:t>Introducción</a:t>
            </a:r>
          </a:p>
        </p:txBody>
      </p:sp>
      <p:sp>
        <p:nvSpPr>
          <p:cNvPr id="11" name="Título 10"/>
          <p:cNvSpPr>
            <a:spLocks noGrp="1"/>
          </p:cNvSpPr>
          <p:nvPr>
            <p:ph type="title" idx="2"/>
          </p:nvPr>
        </p:nvSpPr>
        <p:spPr>
          <a:xfrm>
            <a:off x="7123106" y="2398482"/>
            <a:ext cx="4195561" cy="731200"/>
          </a:xfrm>
        </p:spPr>
        <p:txBody>
          <a:bodyPr/>
          <a:lstStyle/>
          <a:p>
            <a:r>
              <a:rPr lang="es-AR" sz="4400" dirty="0">
                <a:solidFill>
                  <a:schemeClr val="accent4">
                    <a:lumMod val="75000"/>
                  </a:schemeClr>
                </a:solidFill>
              </a:rPr>
              <a:t>Historia</a:t>
            </a:r>
          </a:p>
        </p:txBody>
      </p:sp>
      <p:sp>
        <p:nvSpPr>
          <p:cNvPr id="13" name="Título 12"/>
          <p:cNvSpPr>
            <a:spLocks noGrp="1"/>
          </p:cNvSpPr>
          <p:nvPr>
            <p:ph type="title" idx="4"/>
          </p:nvPr>
        </p:nvSpPr>
        <p:spPr>
          <a:xfrm>
            <a:off x="937342" y="475344"/>
            <a:ext cx="5917563" cy="1255200"/>
          </a:xfr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/>
          <a:lstStyle/>
          <a:p>
            <a:r>
              <a:rPr lang="es-AR" sz="3600" dirty="0">
                <a:solidFill>
                  <a:schemeClr val="accent4">
                    <a:lumMod val="75000"/>
                  </a:schemeClr>
                </a:solidFill>
              </a:rPr>
              <a:t>Sitio Oficial: </a:t>
            </a:r>
            <a:r>
              <a:rPr lang="es-AR" sz="3600" dirty="0">
                <a:solidFill>
                  <a:schemeClr val="bg1"/>
                </a:solidFill>
              </a:rPr>
              <a:t>https://kolibrios.org/es/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937342" y="3129682"/>
            <a:ext cx="4731961" cy="193899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 fontAlgn="base"/>
            <a:r>
              <a:rPr lang="es-AR" sz="2400" dirty="0"/>
              <a:t>Es un sistema operativo ligero, de código abierto, diseñado para ofrecer una experiencia gráfica completa ocupando muy pocos recursos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854905" y="3129682"/>
            <a:ext cx="4666535" cy="230832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AR" sz="2400" dirty="0"/>
              <a:t>Orígenes (Finales de los años 90 - 2000)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AR" sz="2400" dirty="0"/>
              <a:t>Nacimiento de KolibriOS (2004)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AR" sz="2400" dirty="0"/>
              <a:t>Desarrollo comunitario (2004 - presente)</a:t>
            </a:r>
          </a:p>
        </p:txBody>
      </p:sp>
      <p:pic>
        <p:nvPicPr>
          <p:cNvPr id="7" name="Picture 2" descr="KolibriOS - Wikipedia, la enciclopedia lib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9" y="5068674"/>
            <a:ext cx="1789326" cy="178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756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677" y="2342438"/>
            <a:ext cx="7600059" cy="869673"/>
          </a:xfrm>
        </p:spPr>
        <p:txBody>
          <a:bodyPr/>
          <a:lstStyle/>
          <a:p>
            <a:pPr algn="just"/>
            <a:r>
              <a:rPr lang="es-AR" dirty="0">
                <a:solidFill>
                  <a:schemeClr val="accent4">
                    <a:lumMod val="75000"/>
                  </a:schemeClr>
                </a:solidFill>
              </a:rPr>
              <a:t>¿De dónde proviene el nombre?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80678" y="3212111"/>
            <a:ext cx="7600059" cy="2957041"/>
          </a:xfrm>
        </p:spPr>
        <p:txBody>
          <a:bodyPr/>
          <a:lstStyle/>
          <a:p>
            <a:pPr marL="186262" indent="0">
              <a:buNone/>
            </a:pPr>
            <a:r>
              <a:rPr lang="es-AR" sz="2000" dirty="0"/>
              <a:t>El nombre </a:t>
            </a:r>
            <a:r>
              <a:rPr lang="es-AR" sz="2000" i="1" dirty="0"/>
              <a:t>KolibriOS</a:t>
            </a:r>
            <a:r>
              <a:rPr lang="es-AR" sz="2000" dirty="0"/>
              <a:t> proviene de la palabra </a:t>
            </a:r>
            <a:r>
              <a:rPr lang="es-AR" sz="2000" b="1" dirty="0"/>
              <a:t>"colibrí". </a:t>
            </a:r>
            <a:r>
              <a:rPr lang="es-AR" sz="2000" dirty="0"/>
              <a:t>Este pequeño pájaro se asocia con:</a:t>
            </a:r>
          </a:p>
          <a:p>
            <a:r>
              <a:rPr lang="es-AR" sz="2000" b="1" dirty="0"/>
              <a:t>Ligereza</a:t>
            </a:r>
            <a:r>
              <a:rPr lang="es-AR" sz="2000" dirty="0"/>
              <a:t>: porque el sistema operativo es extremadamente liviano (ocupa menos de 2 MB y puede arrancar desde un disquete).</a:t>
            </a:r>
          </a:p>
          <a:p>
            <a:r>
              <a:rPr lang="es-AR" sz="2000" b="1" dirty="0"/>
              <a:t>Velocidad</a:t>
            </a:r>
            <a:r>
              <a:rPr lang="es-AR" sz="2000" dirty="0"/>
              <a:t>: el colibrí es rápido y ágil, al igual que KolibriOS en su ejecución.</a:t>
            </a:r>
          </a:p>
          <a:p>
            <a:r>
              <a:rPr lang="es-AR" sz="2000" b="1" dirty="0"/>
              <a:t>Precisión y eficiencia</a:t>
            </a:r>
            <a:r>
              <a:rPr lang="es-AR" sz="2000" dirty="0"/>
              <a:t>: cualidades que busca reflejar este sistema en su diseño.</a:t>
            </a:r>
          </a:p>
          <a:p>
            <a:endParaRPr lang="es-AR" sz="2000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480678" y="432098"/>
            <a:ext cx="6029851" cy="86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32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just"/>
            <a:r>
              <a:rPr lang="es-AR" sz="3600" kern="0" dirty="0">
                <a:solidFill>
                  <a:schemeClr val="accent4">
                    <a:lumMod val="75000"/>
                  </a:schemeClr>
                </a:solidFill>
              </a:rPr>
              <a:t>Uso y propósito actual</a:t>
            </a:r>
          </a:p>
        </p:txBody>
      </p:sp>
      <p:sp>
        <p:nvSpPr>
          <p:cNvPr id="5" name="Marcador de texto 2"/>
          <p:cNvSpPr txBox="1">
            <a:spLocks/>
          </p:cNvSpPr>
          <p:nvPr/>
        </p:nvSpPr>
        <p:spPr>
          <a:xfrm>
            <a:off x="480677" y="1283500"/>
            <a:ext cx="7600059" cy="827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867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9170" marR="0" lvl="1" indent="-423323" algn="l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867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8754" marR="0" lvl="2" indent="-423323" algn="l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867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8339" marR="0" lvl="3" indent="-423323" algn="l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867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7924" marR="0" lvl="4" indent="-423323" algn="l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867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57509" marR="0" lvl="5" indent="-423323" algn="l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867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67093" marR="0" lvl="6" indent="-423323" algn="l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867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76678" marR="0" lvl="7" indent="-423323" algn="l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867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86263" marR="0" lvl="8" indent="-423323" algn="l" rtl="0" ea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Font typeface="Montserrat"/>
              <a:buChar char="■"/>
              <a:defRPr sz="1867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86262" indent="0">
              <a:buNone/>
            </a:pPr>
            <a:r>
              <a:rPr lang="es-AR" sz="2000" kern="0" dirty="0"/>
              <a:t>Utilizado para educación, experimentación y demostración de programación eficiente.</a:t>
            </a:r>
          </a:p>
        </p:txBody>
      </p:sp>
      <p:pic>
        <p:nvPicPr>
          <p:cNvPr id="6" name="Picture 2" descr="KolibriOS - Wikipedia, la enciclopedia lib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903" y="5068674"/>
            <a:ext cx="1789326" cy="178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506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-12137" y="1496073"/>
            <a:ext cx="2756000" cy="731200"/>
          </a:xfrm>
        </p:spPr>
        <p:txBody>
          <a:bodyPr/>
          <a:lstStyle/>
          <a:p>
            <a:r>
              <a:rPr lang="es-AR" sz="3600" dirty="0">
                <a:solidFill>
                  <a:schemeClr val="accent4">
                    <a:lumMod val="75000"/>
                  </a:schemeClr>
                </a:solidFill>
              </a:rPr>
              <a:t>Costos</a:t>
            </a:r>
          </a:p>
        </p:txBody>
      </p:sp>
      <p:sp>
        <p:nvSpPr>
          <p:cNvPr id="6" name="Título 5"/>
          <p:cNvSpPr>
            <a:spLocks noGrp="1"/>
          </p:cNvSpPr>
          <p:nvPr>
            <p:ph type="title" idx="2"/>
          </p:nvPr>
        </p:nvSpPr>
        <p:spPr>
          <a:xfrm>
            <a:off x="6297776" y="1496073"/>
            <a:ext cx="2756000" cy="731200"/>
          </a:xfrm>
        </p:spPr>
        <p:txBody>
          <a:bodyPr/>
          <a:lstStyle/>
          <a:p>
            <a:r>
              <a:rPr lang="es-AR" sz="3600" dirty="0">
                <a:solidFill>
                  <a:schemeClr val="accent4">
                    <a:lumMod val="75000"/>
                  </a:schemeClr>
                </a:solidFill>
              </a:rPr>
              <a:t>Versiones</a:t>
            </a:r>
          </a:p>
        </p:txBody>
      </p:sp>
      <p:sp>
        <p:nvSpPr>
          <p:cNvPr id="9" name="Título 8"/>
          <p:cNvSpPr>
            <a:spLocks noGrp="1"/>
          </p:cNvSpPr>
          <p:nvPr>
            <p:ph type="title" idx="5"/>
          </p:nvPr>
        </p:nvSpPr>
        <p:spPr>
          <a:xfrm>
            <a:off x="3159552" y="1496073"/>
            <a:ext cx="2756000" cy="731200"/>
          </a:xfrm>
        </p:spPr>
        <p:txBody>
          <a:bodyPr/>
          <a:lstStyle/>
          <a:p>
            <a:r>
              <a:rPr lang="es-AR" sz="3600" dirty="0">
                <a:solidFill>
                  <a:schemeClr val="accent4">
                    <a:lumMod val="75000"/>
                  </a:schemeClr>
                </a:solidFill>
              </a:rPr>
              <a:t>Licencias</a:t>
            </a:r>
          </a:p>
        </p:txBody>
      </p:sp>
      <p:sp>
        <p:nvSpPr>
          <p:cNvPr id="11" name="Título 5"/>
          <p:cNvSpPr>
            <a:spLocks noGrp="1"/>
          </p:cNvSpPr>
          <p:nvPr>
            <p:ph type="title" idx="2"/>
          </p:nvPr>
        </p:nvSpPr>
        <p:spPr>
          <a:xfrm>
            <a:off x="9436000" y="1496073"/>
            <a:ext cx="2756000" cy="731200"/>
          </a:xfrm>
        </p:spPr>
        <p:txBody>
          <a:bodyPr/>
          <a:lstStyle/>
          <a:p>
            <a:r>
              <a:rPr lang="es-AR" sz="3600" dirty="0">
                <a:solidFill>
                  <a:schemeClr val="accent4">
                    <a:lumMod val="75000"/>
                  </a:schemeClr>
                </a:solidFill>
              </a:rPr>
              <a:t>Ciclos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-12137" y="2404530"/>
            <a:ext cx="275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AR" dirty="0">
                <a:solidFill>
                  <a:schemeClr val="bg1"/>
                </a:solidFill>
              </a:rPr>
              <a:t>Es totalmente gratuito, sin costos por uso o modificación.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3114931" y="2404530"/>
            <a:ext cx="28006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AR" dirty="0">
                <a:solidFill>
                  <a:schemeClr val="bg1"/>
                </a:solidFill>
              </a:rPr>
              <a:t>Usa principalmente la licencia GPL v2.0, aunque algunos componentes pueden tener licencias BSD de 2 o 3 cláusulas.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297776" y="2404530"/>
            <a:ext cx="2756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dirty="0">
                <a:solidFill>
                  <a:schemeClr val="bg1"/>
                </a:solidFill>
              </a:rPr>
              <a:t>Compilaciones nocturnas (nightly builds)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dirty="0">
                <a:solidFill>
                  <a:schemeClr val="bg1"/>
                </a:solidFill>
              </a:rPr>
              <a:t>Imágenes para disquete, LiveCD, USB/HDD, y UEFI/BIOS híbrida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dirty="0">
                <a:solidFill>
                  <a:schemeClr val="bg1"/>
                </a:solidFill>
              </a:rPr>
              <a:t>Variantes: Kolibri-A Kolibri-ACPI, KolibriN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9413690" y="2404530"/>
            <a:ext cx="27661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dirty="0">
                <a:solidFill>
                  <a:schemeClr val="bg1"/>
                </a:solidFill>
              </a:rPr>
              <a:t>Última versión estable: 0.7.7.0 (13/12/2009)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dirty="0">
                <a:solidFill>
                  <a:schemeClr val="bg1"/>
                </a:solidFill>
              </a:rPr>
              <a:t>Ciclo de versiones estables entre 2004 y 2009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dirty="0">
                <a:solidFill>
                  <a:schemeClr val="bg1"/>
                </a:solidFill>
              </a:rPr>
              <a:t>Se siguen publicando versiones nocturnas con nuevas funciones.</a:t>
            </a:r>
          </a:p>
        </p:txBody>
      </p:sp>
      <p:pic>
        <p:nvPicPr>
          <p:cNvPr id="10" name="Picture 2" descr="KolibriOS - Wikipedia, la enciclopedia lib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9" y="5068674"/>
            <a:ext cx="1789326" cy="178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651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/>
          <p:cNvSpPr>
            <a:spLocks noGrp="1"/>
          </p:cNvSpPr>
          <p:nvPr>
            <p:ph type="title"/>
          </p:nvPr>
        </p:nvSpPr>
        <p:spPr>
          <a:xfrm>
            <a:off x="2475656" y="1255776"/>
            <a:ext cx="7070000" cy="2119649"/>
          </a:xfrm>
        </p:spPr>
        <p:txBody>
          <a:bodyPr/>
          <a:lstStyle/>
          <a:p>
            <a:r>
              <a:rPr lang="es-AR" sz="5400" dirty="0">
                <a:solidFill>
                  <a:schemeClr val="accent4">
                    <a:lumMod val="75000"/>
                  </a:schemeClr>
                </a:solidFill>
              </a:rPr>
              <a:t>Segmento del Sistema Operativo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2755392" y="3728993"/>
            <a:ext cx="6510528" cy="120032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AR" sz="2400" dirty="0"/>
              <a:t>KolibriOS está diseñado para el segmento de escritorio, es decir, orientado al uso personal o cotidiano en computadoras.</a:t>
            </a:r>
          </a:p>
        </p:txBody>
      </p:sp>
      <p:pic>
        <p:nvPicPr>
          <p:cNvPr id="4" name="Picture 2" descr="KolibriOS - Wikipedia, la enciclopedia lib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7330" y="5068674"/>
            <a:ext cx="1789326" cy="178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09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>
          <a:xfrm>
            <a:off x="2475656" y="1487424"/>
            <a:ext cx="7070000" cy="1961153"/>
          </a:xfrm>
        </p:spPr>
        <p:txBody>
          <a:bodyPr/>
          <a:lstStyle/>
          <a:p>
            <a:r>
              <a:rPr lang="es-AR" sz="5400" dirty="0">
                <a:solidFill>
                  <a:schemeClr val="accent4">
                    <a:lumMod val="75000"/>
                  </a:schemeClr>
                </a:solidFill>
              </a:rPr>
              <a:t>Orientación del Sistema Operativo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2852928" y="3448577"/>
            <a:ext cx="6510528" cy="193899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AR" sz="2400" dirty="0"/>
              <a:t>KolibriOS es un sistema operativo orientado a la eficiencia, ideal para uso personal en </a:t>
            </a:r>
            <a:r>
              <a:rPr lang="es-AR" sz="2400" dirty="0" err="1"/>
              <a:t>PCs</a:t>
            </a:r>
            <a:r>
              <a:rPr lang="es-AR" sz="2400" dirty="0"/>
              <a:t> de muy bajos recursos y, en algunos casos, en sistemas embebidos; es monousuario y de mono tarea extendida.</a:t>
            </a:r>
          </a:p>
        </p:txBody>
      </p:sp>
      <p:pic>
        <p:nvPicPr>
          <p:cNvPr id="4" name="Picture 2" descr="KolibriOS - Wikipedia, la enciclopedia lib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9" y="5068674"/>
            <a:ext cx="1789326" cy="178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747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939597" y="1626404"/>
            <a:ext cx="4686299" cy="731200"/>
          </a:xfrm>
        </p:spPr>
        <p:txBody>
          <a:bodyPr/>
          <a:lstStyle/>
          <a:p>
            <a:r>
              <a:rPr lang="es-AR" sz="4000" dirty="0">
                <a:solidFill>
                  <a:schemeClr val="accent4">
                    <a:lumMod val="75000"/>
                  </a:schemeClr>
                </a:solidFill>
              </a:rPr>
              <a:t>Documentación</a:t>
            </a:r>
          </a:p>
        </p:txBody>
      </p:sp>
      <p:sp>
        <p:nvSpPr>
          <p:cNvPr id="6" name="Título 5"/>
          <p:cNvSpPr>
            <a:spLocks noGrp="1"/>
          </p:cNvSpPr>
          <p:nvPr>
            <p:ph type="title" idx="2"/>
          </p:nvPr>
        </p:nvSpPr>
        <p:spPr>
          <a:xfrm>
            <a:off x="7481200" y="1626404"/>
            <a:ext cx="3186800" cy="731200"/>
          </a:xfrm>
        </p:spPr>
        <p:txBody>
          <a:bodyPr/>
          <a:lstStyle/>
          <a:p>
            <a:r>
              <a:rPr lang="es-AR" sz="4000" dirty="0">
                <a:solidFill>
                  <a:schemeClr val="accent4">
                    <a:lumMod val="75000"/>
                  </a:schemeClr>
                </a:solidFill>
              </a:rPr>
              <a:t>Soporte</a:t>
            </a:r>
            <a:endParaRPr lang="es-AR" sz="3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Rectangle 1"/>
          <p:cNvSpPr>
            <a:spLocks noGrp="1" noChangeArrowheads="1"/>
          </p:cNvSpPr>
          <p:nvPr>
            <p:ph type="subTitle" idx="3"/>
          </p:nvPr>
        </p:nvSpPr>
        <p:spPr bwMode="auto">
          <a:xfrm>
            <a:off x="6725693" y="2683905"/>
            <a:ext cx="4697814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Foro oficial activo (acceso desde kolibrios.org)</a:t>
            </a:r>
          </a:p>
          <a:p>
            <a:pPr marL="342900"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Comunidad colaborativa (desarrolladores y usuarios)</a:t>
            </a:r>
          </a:p>
          <a:p>
            <a:pPr marL="342900"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 comparten dudas, novedades y soluciones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83770" y="2683905"/>
            <a:ext cx="5397955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Sitio oficial: </a:t>
            </a: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hlinkClick r:id="rId2"/>
              </a:rPr>
              <a:t>kolibrios.org</a:t>
            </a:r>
            <a:endParaRPr kumimoji="0" lang="es-AR" altLang="es-A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Wiki: instalación, guías, API y apps</a:t>
            </a:r>
          </a:p>
          <a:p>
            <a:pPr marL="342900"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Docs técnicas: </a:t>
            </a: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docs.kolibrios.org</a:t>
            </a: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(configuraciones, FASM, drivers)</a:t>
            </a:r>
          </a:p>
          <a:p>
            <a:pPr marL="342900"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Código fuente en GitHub: </a:t>
            </a: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github.com/</a:t>
            </a:r>
            <a:r>
              <a:rPr kumimoji="0" lang="es-AR" altLang="es-A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vapaamies</a:t>
            </a: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/KolibriOS</a:t>
            </a:r>
            <a:endParaRPr kumimoji="0" lang="es-AR" altLang="es-A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2" descr="KolibriOS - Wikipedia, la enciclopedia lib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8149" y="4992229"/>
            <a:ext cx="1789326" cy="178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063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26"/>
          <p:cNvSpPr>
            <a:spLocks noGrp="1"/>
          </p:cNvSpPr>
          <p:nvPr>
            <p:ph type="title"/>
          </p:nvPr>
        </p:nvSpPr>
        <p:spPr>
          <a:xfrm>
            <a:off x="4378568" y="861662"/>
            <a:ext cx="3675185" cy="999290"/>
          </a:xfrm>
        </p:spPr>
        <p:txBody>
          <a:bodyPr/>
          <a:lstStyle/>
          <a:p>
            <a:pPr algn="ctr"/>
            <a:r>
              <a:rPr lang="es-AR" sz="3200" dirty="0">
                <a:solidFill>
                  <a:schemeClr val="accent4">
                    <a:lumMod val="75000"/>
                  </a:schemeClr>
                </a:solidFill>
              </a:rPr>
              <a:t>Compatibilidad de Hardware</a:t>
            </a:r>
          </a:p>
        </p:txBody>
      </p:sp>
      <p:sp>
        <p:nvSpPr>
          <p:cNvPr id="14" name="Título 13"/>
          <p:cNvSpPr>
            <a:spLocks noGrp="1"/>
          </p:cNvSpPr>
          <p:nvPr>
            <p:ph type="title" idx="2"/>
          </p:nvPr>
        </p:nvSpPr>
        <p:spPr>
          <a:xfrm>
            <a:off x="8499086" y="799398"/>
            <a:ext cx="3174418" cy="999290"/>
          </a:xfrm>
        </p:spPr>
        <p:txBody>
          <a:bodyPr/>
          <a:lstStyle/>
          <a:p>
            <a:r>
              <a:rPr lang="es-AR" sz="3200" dirty="0">
                <a:solidFill>
                  <a:schemeClr val="accent4">
                    <a:lumMod val="75000"/>
                  </a:schemeClr>
                </a:solidFill>
              </a:rPr>
              <a:t>Medios de Arranque</a:t>
            </a:r>
          </a:p>
        </p:txBody>
      </p:sp>
      <p:sp>
        <p:nvSpPr>
          <p:cNvPr id="17" name="Título 16"/>
          <p:cNvSpPr>
            <a:spLocks noGrp="1"/>
          </p:cNvSpPr>
          <p:nvPr>
            <p:ph type="title" idx="5"/>
          </p:nvPr>
        </p:nvSpPr>
        <p:spPr>
          <a:xfrm>
            <a:off x="761672" y="783681"/>
            <a:ext cx="3174418" cy="999290"/>
          </a:xfrm>
        </p:spPr>
        <p:txBody>
          <a:bodyPr/>
          <a:lstStyle/>
          <a:p>
            <a:r>
              <a:rPr lang="es-AR" sz="3200" dirty="0">
                <a:solidFill>
                  <a:schemeClr val="accent4">
                    <a:lumMod val="75000"/>
                  </a:schemeClr>
                </a:solidFill>
              </a:rPr>
              <a:t>Requisitos del sistema</a:t>
            </a: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414529" y="2006762"/>
            <a:ext cx="3767328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AR" altLang="es-A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RAM mínima</a:t>
            </a:r>
            <a:r>
              <a:rPr kumimoji="0" lang="es-AR" altLang="es-A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8 MB</a:t>
            </a:r>
          </a:p>
          <a:p>
            <a:pPr marL="285750" marR="0" lvl="0" indent="-285750" algn="just" defTabSz="914400" rtl="0" eaLnBrk="0" fontAlgn="base" latinLnBrk="0" hangingPunct="0"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AR" altLang="es-A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CPU</a:t>
            </a:r>
            <a:r>
              <a:rPr kumimoji="0" lang="es-AR" altLang="es-A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Compatible con x86 / x86_64 (solo modo 32 bits)</a:t>
            </a:r>
          </a:p>
          <a:p>
            <a:pPr marL="285750" marR="0" lvl="0" indent="-285750" algn="just" defTabSz="914400" rtl="0" eaLnBrk="0" fontAlgn="base" latinLnBrk="0" hangingPunct="0"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AR" altLang="es-A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Tamaño</a:t>
            </a:r>
            <a:r>
              <a:rPr kumimoji="0" lang="es-AR" altLang="es-A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Cabe en un disquete (1.44 MB)</a:t>
            </a:r>
          </a:p>
          <a:p>
            <a:pPr marL="285750" marR="0" lvl="0" indent="-285750" algn="just" defTabSz="914400" rtl="0" eaLnBrk="0" fontAlgn="base" latinLnBrk="0" hangingPunct="0"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AR" altLang="es-A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Soporte limitado para hardware moderno</a:t>
            </a:r>
            <a:endParaRPr kumimoji="0" lang="es-AR" altLang="es-A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AR" altLang="es-A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No compatible con </a:t>
            </a:r>
            <a:r>
              <a:rPr kumimoji="0" lang="es-AR" altLang="es-A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UEFI puro</a:t>
            </a:r>
            <a:r>
              <a:rPr kumimoji="0" lang="es-AR" altLang="es-A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(necesita modo legado)</a:t>
            </a:r>
          </a:p>
        </p:txBody>
      </p:sp>
      <p:sp>
        <p:nvSpPr>
          <p:cNvPr id="20" name="Rectangle 9"/>
          <p:cNvSpPr>
            <a:spLocks noChangeArrowheads="1"/>
          </p:cNvSpPr>
          <p:nvPr/>
        </p:nvSpPr>
        <p:spPr bwMode="auto">
          <a:xfrm>
            <a:off x="4283235" y="2006762"/>
            <a:ext cx="3868707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AR" altLang="es-A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Video: Soporta </a:t>
            </a:r>
            <a:r>
              <a:rPr kumimoji="0" lang="es-AR" altLang="es-A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chips VGA básicos</a:t>
            </a:r>
            <a:endParaRPr kumimoji="0" lang="es-AR" altLang="es-A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AR" altLang="es-A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Audio / Red: Soporte </a:t>
            </a:r>
            <a:r>
              <a:rPr kumimoji="0" lang="es-AR" altLang="es-A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limitado</a:t>
            </a:r>
            <a:endParaRPr kumimoji="0" lang="es-AR" altLang="es-A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AR" altLang="es-A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No soporta Wi-Fi</a:t>
            </a:r>
            <a:r>
              <a:rPr kumimoji="0" lang="es-AR" altLang="es-A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en la mayoría de los casos</a:t>
            </a:r>
          </a:p>
        </p:txBody>
      </p:sp>
      <p:sp>
        <p:nvSpPr>
          <p:cNvPr id="26" name="Rectangle 11"/>
          <p:cNvSpPr>
            <a:spLocks noChangeArrowheads="1"/>
          </p:cNvSpPr>
          <p:nvPr/>
        </p:nvSpPr>
        <p:spPr bwMode="auto">
          <a:xfrm>
            <a:off x="8363198" y="2006762"/>
            <a:ext cx="3446194" cy="3554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AR" altLang="es-A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Disquete</a:t>
            </a:r>
            <a:endParaRPr kumimoji="0" lang="es-AR" altLang="es-A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AR" altLang="es-A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CD / DVD</a:t>
            </a:r>
            <a:endParaRPr kumimoji="0" lang="es-AR" altLang="es-A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AR" altLang="es-A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USB</a:t>
            </a:r>
            <a:r>
              <a:rPr kumimoji="0" lang="es-AR" altLang="es-A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(con "Legacy Boot")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AR" altLang="es-A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Desde disco duro</a:t>
            </a:r>
            <a:r>
              <a:rPr kumimoji="0" lang="es-AR" altLang="es-A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(FAT/FAT32 + GRUB o FreeDOS)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AR" altLang="es-A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Modo Live</a:t>
            </a:r>
            <a:r>
              <a:rPr kumimoji="0" lang="es-AR" altLang="es-A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sin instalación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AR" altLang="es-A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Puede iniciarse desde </a:t>
            </a:r>
            <a:r>
              <a:rPr kumimoji="0" lang="es-AR" altLang="es-A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Windows</a:t>
            </a:r>
            <a:r>
              <a:rPr kumimoji="0" lang="es-AR" altLang="es-A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(con kloader.exe)</a:t>
            </a:r>
          </a:p>
        </p:txBody>
      </p:sp>
      <p:pic>
        <p:nvPicPr>
          <p:cNvPr id="8" name="Picture 2" descr="KolibriOS - Wikipedia, la enciclopedia lib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9" y="5068674"/>
            <a:ext cx="1789326" cy="178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663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8"/>
          <p:cNvSpPr>
            <a:spLocks noGrp="1"/>
          </p:cNvSpPr>
          <p:nvPr>
            <p:ph type="title" idx="7"/>
          </p:nvPr>
        </p:nvSpPr>
        <p:spPr>
          <a:xfrm>
            <a:off x="4551515" y="738884"/>
            <a:ext cx="3174418" cy="1080260"/>
          </a:xfrm>
        </p:spPr>
        <p:txBody>
          <a:bodyPr/>
          <a:lstStyle/>
          <a:p>
            <a:r>
              <a:rPr lang="es-AR" sz="3200" dirty="0">
                <a:solidFill>
                  <a:schemeClr val="accent4">
                    <a:lumMod val="75000"/>
                  </a:schemeClr>
                </a:solidFill>
              </a:rPr>
              <a:t>Desarrollo y Comunidad</a:t>
            </a:r>
          </a:p>
        </p:txBody>
      </p:sp>
      <p:sp>
        <p:nvSpPr>
          <p:cNvPr id="16" name="Título 20"/>
          <p:cNvSpPr>
            <a:spLocks noGrp="1"/>
          </p:cNvSpPr>
          <p:nvPr>
            <p:ph type="title" idx="9"/>
          </p:nvPr>
        </p:nvSpPr>
        <p:spPr>
          <a:xfrm>
            <a:off x="8436643" y="738884"/>
            <a:ext cx="3174418" cy="1080260"/>
          </a:xfrm>
        </p:spPr>
        <p:txBody>
          <a:bodyPr/>
          <a:lstStyle/>
          <a:p>
            <a:r>
              <a:rPr lang="es-AR" sz="3200" dirty="0">
                <a:solidFill>
                  <a:schemeClr val="accent4">
                    <a:lumMod val="75000"/>
                  </a:schemeClr>
                </a:solidFill>
              </a:rPr>
              <a:t>Aplicaciones Incluidas</a:t>
            </a:r>
          </a:p>
        </p:txBody>
      </p:sp>
      <p:sp>
        <p:nvSpPr>
          <p:cNvPr id="17" name="Título 22"/>
          <p:cNvSpPr>
            <a:spLocks noGrp="1"/>
          </p:cNvSpPr>
          <p:nvPr>
            <p:ph type="title" idx="14"/>
          </p:nvPr>
        </p:nvSpPr>
        <p:spPr>
          <a:xfrm>
            <a:off x="666387" y="738884"/>
            <a:ext cx="3174418" cy="860804"/>
          </a:xfrm>
        </p:spPr>
        <p:txBody>
          <a:bodyPr/>
          <a:lstStyle/>
          <a:p>
            <a:r>
              <a:rPr lang="es-AR" sz="3200" dirty="0">
                <a:solidFill>
                  <a:schemeClr val="accent4">
                    <a:lumMod val="75000"/>
                  </a:schemeClr>
                </a:solidFill>
              </a:rPr>
              <a:t>Seguridad</a:t>
            </a:r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276568" y="1911432"/>
            <a:ext cx="3954055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AR" altLang="es-A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Sin aislamiento de procesos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AR" altLang="es-A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Sin control de acceso ni sistema de usuarios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AR" altLang="es-A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Sin protección de memoria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AR" altLang="es-A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Sin registro de actividades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AR" altLang="es-A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Entorno inseguro</a:t>
            </a:r>
            <a:r>
              <a:rPr kumimoji="0" lang="es-AR" altLang="es-A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pensado para entornos controlados o educativos</a:t>
            </a: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4466117" y="1911432"/>
            <a:ext cx="3345214" cy="3247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AR" altLang="es-A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Proyecto </a:t>
            </a:r>
            <a:r>
              <a:rPr kumimoji="0" lang="es-AR" altLang="es-A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activo desde 2004</a:t>
            </a: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AR" altLang="es-A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Código abierto en </a:t>
            </a:r>
            <a:r>
              <a:rPr kumimoji="0" lang="es-AR" altLang="es-AR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Git</a:t>
            </a:r>
            <a:r>
              <a:rPr kumimoji="0" lang="es-AR" altLang="es-A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s-AR" altLang="es-A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hlinkClick r:id="rId2"/>
              </a:rPr>
              <a:t>git.kolibrios.org</a:t>
            </a: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AR" altLang="es-A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Comunidad en: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AR" altLang="es-A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Foro oficial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AR" altLang="es-AR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Telegram</a:t>
            </a:r>
            <a:r>
              <a:rPr kumimoji="0" lang="es-AR" altLang="es-A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s-AR" altLang="es-AR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Discord</a:t>
            </a:r>
            <a:r>
              <a:rPr kumimoji="0" lang="es-AR" altLang="es-A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s-AR" altLang="es-AR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Reddit</a:t>
            </a:r>
            <a:r>
              <a:rPr kumimoji="0" lang="es-AR" altLang="es-A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Facebook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AR" altLang="es-A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 publican </a:t>
            </a:r>
            <a:r>
              <a:rPr kumimoji="0" lang="es-AR" altLang="es-A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compilaciones diarias</a:t>
            </a: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8150159" y="1819144"/>
            <a:ext cx="3747386" cy="375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AR" altLang="es-AR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Navegador web básico (Kolibri Browser)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AR" altLang="es-AR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Editor de texto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AR" altLang="es-AR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Gestor de archivos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AR" altLang="es-AR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Juegos simples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AR" altLang="es-AR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Visor de imágenes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AR" altLang="es-AR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Reproductor de audio (MP3, OGG)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AR" altLang="es-AR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Terminal de comandos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AR" altLang="es-AR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Editor de código básico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AR" altLang="es-AR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Herramientas de configuración</a:t>
            </a:r>
          </a:p>
        </p:txBody>
      </p:sp>
      <p:pic>
        <p:nvPicPr>
          <p:cNvPr id="8" name="Picture 2" descr="KolibriOS - Wikipedia, la enciclopedia lib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31" y="5085498"/>
            <a:ext cx="1789326" cy="178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404755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Futuristic Background _ by Slidesgo</Template>
  <TotalTime>150</TotalTime>
  <Words>583</Words>
  <Application>Microsoft Office PowerPoint</Application>
  <PresentationFormat>Panorámica</PresentationFormat>
  <Paragraphs>80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10</vt:i4>
      </vt:variant>
    </vt:vector>
  </HeadingPairs>
  <TitlesOfParts>
    <vt:vector size="19" baseType="lpstr">
      <vt:lpstr>Arial</vt:lpstr>
      <vt:lpstr>Arial Unicode MS</vt:lpstr>
      <vt:lpstr>Montserrat</vt:lpstr>
      <vt:lpstr>Montserrat ExtraBold</vt:lpstr>
      <vt:lpstr>Montserrat Medium</vt:lpstr>
      <vt:lpstr>Proxima Nova</vt:lpstr>
      <vt:lpstr>Proxima Nova Semibold</vt:lpstr>
      <vt:lpstr>Futuristic Background by Slidesgo</vt:lpstr>
      <vt:lpstr>Slidesgo Final Pages</vt:lpstr>
      <vt:lpstr>KolibriOS</vt:lpstr>
      <vt:lpstr>Introducción</vt:lpstr>
      <vt:lpstr>¿De dónde proviene el nombre?</vt:lpstr>
      <vt:lpstr>Costos</vt:lpstr>
      <vt:lpstr>Segmento del Sistema Operativo</vt:lpstr>
      <vt:lpstr>Orientación del Sistema Operativo</vt:lpstr>
      <vt:lpstr>Documentación</vt:lpstr>
      <vt:lpstr>Compatibilidad de Hardware</vt:lpstr>
      <vt:lpstr>Desarrollo y Comunidad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KolibriOS</dc:title>
  <dc:creator>Usuario</dc:creator>
  <cp:lastModifiedBy>Juan Martin Grimaldi</cp:lastModifiedBy>
  <cp:revision>23</cp:revision>
  <dcterms:created xsi:type="dcterms:W3CDTF">2025-04-17T20:48:03Z</dcterms:created>
  <dcterms:modified xsi:type="dcterms:W3CDTF">2025-05-12T22:41:44Z</dcterms:modified>
</cp:coreProperties>
</file>